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9"/>
  </p:notesMasterIdLst>
  <p:sldIdLst>
    <p:sldId id="266" r:id="rId3"/>
    <p:sldId id="286" r:id="rId4"/>
    <p:sldId id="289" r:id="rId5"/>
    <p:sldId id="290" r:id="rId6"/>
    <p:sldId id="288" r:id="rId7"/>
    <p:sldId id="287" r:id="rId8"/>
    <p:sldId id="299" r:id="rId9"/>
    <p:sldId id="282" r:id="rId10"/>
    <p:sldId id="291" r:id="rId11"/>
    <p:sldId id="292" r:id="rId12"/>
    <p:sldId id="280" r:id="rId13"/>
    <p:sldId id="281" r:id="rId14"/>
    <p:sldId id="267" r:id="rId15"/>
    <p:sldId id="269" r:id="rId16"/>
    <p:sldId id="270" r:id="rId17"/>
    <p:sldId id="271" r:id="rId18"/>
    <p:sldId id="275" r:id="rId19"/>
    <p:sldId id="293" r:id="rId20"/>
    <p:sldId id="294" r:id="rId21"/>
    <p:sldId id="295" r:id="rId22"/>
    <p:sldId id="301" r:id="rId23"/>
    <p:sldId id="296" r:id="rId24"/>
    <p:sldId id="297" r:id="rId25"/>
    <p:sldId id="298" r:id="rId26"/>
    <p:sldId id="300" r:id="rId27"/>
    <p:sldId id="30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30" d="100"/>
          <a:sy n="130" d="100"/>
        </p:scale>
        <p:origin x="29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831B-4FE3-4D45-950B-0D2C6BB2DD76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C1745-AA19-4253-83E6-9EAE9D7EF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Harbor seal and sockeye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5A756-E678-4530-B63A-ABBBD5AE6E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3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8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78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47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64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373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7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667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0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Spatio</a:t>
            </a:r>
            <a:r>
              <a:rPr lang="en-US" dirty="0" smtClean="0"/>
              <a:t>-temporal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800"/>
            </a:lvl1pPr>
            <a:lvl2pPr>
              <a:spcBef>
                <a:spcPts val="600"/>
              </a:spcBef>
              <a:spcAft>
                <a:spcPts val="600"/>
              </a:spcAft>
              <a:defRPr sz="2400"/>
            </a:lvl2pPr>
            <a:lvl3pPr>
              <a:spcBef>
                <a:spcPts val="600"/>
              </a:spcBef>
              <a:spcAft>
                <a:spcPts val="600"/>
              </a:spcAft>
              <a:defRPr sz="2000"/>
            </a:lvl3pPr>
            <a:lvl4pPr>
              <a:spcBef>
                <a:spcPts val="600"/>
              </a:spcBef>
              <a:spcAft>
                <a:spcPts val="600"/>
              </a:spcAft>
              <a:defRPr sz="1800"/>
            </a:lvl4pPr>
            <a:lvl5pPr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3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56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9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74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38200"/>
            <a:ext cx="44196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838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3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James Thorson (Feb. 28, 2010)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71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0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6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5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0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Advancements in spatio-temporal models in TMB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31,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Different forms of movement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𝐌𝐛</m:t>
                      </m:r>
                    </m:oMath>
                  </m:oMathPara>
                </a14:m>
                <a:endParaRPr lang="en-GB" b="1" dirty="0" smtClean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 smtClean="0"/>
                  <a:t>M       = </a:t>
                </a:r>
                <a:endParaRPr lang="en-GB" b="1" dirty="0" smtClean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4" t="172" r="-60" b="-172"/>
          <a:stretch/>
        </p:blipFill>
        <p:spPr>
          <a:xfrm>
            <a:off x="7763213" y="1752600"/>
            <a:ext cx="1006716" cy="49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2197" y="1370311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Diffusion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56263" y="1836420"/>
          <a:ext cx="5583380" cy="47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676">
                  <a:extLst>
                    <a:ext uri="{9D8B030D-6E8A-4147-A177-3AD203B41FA5}">
                      <a16:colId xmlns:a16="http://schemas.microsoft.com/office/drawing/2014/main" val="1280675282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3175575956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451617241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3561794849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210061226"/>
                    </a:ext>
                  </a:extLst>
                </a:gridCol>
              </a:tblGrid>
              <a:tr h="95376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1-p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73241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1-2p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284672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1-2p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01753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1-2p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35952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1-p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3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2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Review: simultaneous differential equations</a:t>
                </a:r>
              </a:p>
              <a:p>
                <a:r>
                  <a:rPr lang="en-US" dirty="0"/>
                  <a:t>Say you know a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The a general solution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dirty="0" smtClean="0"/>
                  <a:t> is the matrix exponential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8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Advection-diffusion:</a:t>
                </a:r>
              </a:p>
              <a:p>
                <a:pPr lvl="1"/>
                <a:r>
                  <a:rPr lang="en-US" dirty="0" smtClean="0"/>
                  <a:t>Advection – directed movement of individuals in a specific direction</a:t>
                </a:r>
              </a:p>
              <a:p>
                <a:pPr lvl="1"/>
                <a:r>
                  <a:rPr lang="en-US" dirty="0" smtClean="0"/>
                  <a:t>Diffusion – random movement of individuals away from their current location</a:t>
                </a:r>
              </a:p>
              <a:p>
                <a:r>
                  <a:rPr lang="en-US" dirty="0" smtClean="0"/>
                  <a:t>Possible to include if we can define a differential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 smtClean="0"/>
                  <a:t> is the net effect of advection and diffusion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8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0171" y="2514600"/>
            <a:ext cx="2209800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9971" y="25146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60171" y="5334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371" y="25146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1057" y="44958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65071" y="3505200"/>
            <a:ext cx="9525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56655" y="2971800"/>
                <a:ext cx="4603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0">
                              <a:latin typeface="Cambria Math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55" y="2971800"/>
                <a:ext cx="4603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36971" y="2971800"/>
                <a:ext cx="4363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0">
                              <a:latin typeface="Cambria Math"/>
                            </a:rPr>
                            <m:t>𝐬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971" y="2971800"/>
                <a:ext cx="43633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74770" y="381000"/>
                <a:ext cx="38644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/>
                          </a:rPr>
                          <m:t>𝐬</m:t>
                        </m:r>
                      </m:e>
                    </m:acc>
                  </m:oMath>
                </a14:m>
                <a:r>
                  <a:rPr lang="en-US" sz="2400" dirty="0" smtClean="0"/>
                  <a:t>: side length</a:t>
                </a:r>
              </a:p>
              <a:p>
                <a:r>
                  <a:rPr lang="en-US" sz="2400" i="1" dirty="0" err="1"/>
                  <a:t>n</a:t>
                </a:r>
                <a:r>
                  <a:rPr lang="en-US" sz="2400" i="1" baseline="-25000" dirty="0" err="1" smtClean="0"/>
                  <a:t>i</a:t>
                </a:r>
                <a:r>
                  <a:rPr lang="en-US" sz="2400" dirty="0" smtClean="0"/>
                  <a:t>: Total number in cell </a:t>
                </a:r>
                <a:r>
                  <a:rPr lang="en-US" sz="2400" i="1" dirty="0"/>
                  <a:t>i</a:t>
                </a:r>
                <a:endParaRPr lang="en-US" sz="24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/>
                          </a:rPr>
                          <m:t>𝐯</m:t>
                        </m:r>
                      </m:e>
                    </m:acc>
                  </m:oMath>
                </a14:m>
                <a:r>
                  <a:rPr lang="en-US" sz="2400" dirty="0" smtClean="0"/>
                  <a:t>: velocity eastward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0" y="381000"/>
                <a:ext cx="3864429" cy="1200329"/>
              </a:xfrm>
              <a:prstGeom prst="rect">
                <a:avLst/>
              </a:prstGeom>
              <a:blipFill>
                <a:blip r:embed="rId4"/>
                <a:stretch>
                  <a:fillRect l="-2366" t="-8163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35208" y="2500472"/>
                <a:ext cx="1926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1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08" y="2500472"/>
                <a:ext cx="1926566" cy="369332"/>
              </a:xfrm>
              <a:prstGeom prst="rect">
                <a:avLst/>
              </a:prstGeom>
              <a:blipFill>
                <a:blip r:embed="rId5"/>
                <a:stretch>
                  <a:fillRect l="-253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74771" y="5084302"/>
                <a:ext cx="3654014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/>
                                </a:rPr>
                                <m:t>𝐯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/>
                                </a:rPr>
                                <m:t>𝐬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1" y="5084302"/>
                <a:ext cx="3654014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0467" y="2511421"/>
                <a:ext cx="1844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3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7" y="2511421"/>
                <a:ext cx="1844615" cy="369332"/>
              </a:xfrm>
              <a:prstGeom prst="rect">
                <a:avLst/>
              </a:prstGeom>
              <a:blipFill>
                <a:blip r:embed="rId7"/>
                <a:stretch>
                  <a:fillRect l="-2980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4009" y="523220"/>
                <a:ext cx="180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2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09" y="523220"/>
                <a:ext cx="1800045" cy="369332"/>
              </a:xfrm>
              <a:prstGeom prst="rect">
                <a:avLst/>
              </a:prstGeom>
              <a:blipFill>
                <a:blip r:embed="rId8"/>
                <a:stretch>
                  <a:fillRect l="-305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49285" y="4479987"/>
                <a:ext cx="180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4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5" y="4479987"/>
                <a:ext cx="1800045" cy="369332"/>
              </a:xfrm>
              <a:prstGeom prst="rect">
                <a:avLst/>
              </a:prstGeom>
              <a:blipFill>
                <a:blip r:embed="rId9"/>
                <a:stretch>
                  <a:fillRect l="-305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7184571" y="2514600"/>
            <a:ext cx="0" cy="198120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65071" y="1449238"/>
            <a:ext cx="9525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6437" y="3505200"/>
            <a:ext cx="9525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71086" y="3469141"/>
            <a:ext cx="9525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5071" y="5555412"/>
            <a:ext cx="9525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414009" y="2514600"/>
                <a:ext cx="9061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Focal cell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09" y="2514600"/>
                <a:ext cx="906134" cy="923330"/>
              </a:xfrm>
              <a:prstGeom prst="rect">
                <a:avLst/>
              </a:prstGeom>
              <a:blipFill>
                <a:blip r:embed="rId10"/>
                <a:stretch>
                  <a:fillRect l="-6040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41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0171" y="2514600"/>
            <a:ext cx="2209800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9971" y="25146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60171" y="5334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0371" y="25146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1057" y="4495800"/>
            <a:ext cx="2209800" cy="1981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65071" y="3505200"/>
            <a:ext cx="476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46021" y="2667000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46021" y="3505200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079296" y="3505200"/>
            <a:ext cx="46672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6233" y="3505200"/>
            <a:ext cx="5467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041321" y="3058103"/>
                <a:ext cx="547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321" y="3058103"/>
                <a:ext cx="5479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048940" y="2542721"/>
                <a:ext cx="553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40" y="2542721"/>
                <a:ext cx="5532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849574" y="3516868"/>
                <a:ext cx="55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74" y="3516868"/>
                <a:ext cx="556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75957" y="4082534"/>
                <a:ext cx="55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57" y="4082534"/>
                <a:ext cx="5564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35208" y="2500472"/>
                <a:ext cx="1926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1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08" y="2500472"/>
                <a:ext cx="1926566" cy="369332"/>
              </a:xfrm>
              <a:prstGeom prst="rect">
                <a:avLst/>
              </a:prstGeom>
              <a:blipFill>
                <a:blip r:embed="rId6"/>
                <a:stretch>
                  <a:fillRect l="-253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30467" y="2511421"/>
                <a:ext cx="1844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3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67" y="2511421"/>
                <a:ext cx="1844615" cy="369332"/>
              </a:xfrm>
              <a:prstGeom prst="rect">
                <a:avLst/>
              </a:prstGeom>
              <a:blipFill>
                <a:blip r:embed="rId7"/>
                <a:stretch>
                  <a:fillRect l="-2980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414009" y="523220"/>
                <a:ext cx="180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2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09" y="523220"/>
                <a:ext cx="1800045" cy="369332"/>
              </a:xfrm>
              <a:prstGeom prst="rect">
                <a:avLst/>
              </a:prstGeom>
              <a:blipFill>
                <a:blip r:embed="rId8"/>
                <a:stretch>
                  <a:fillRect l="-305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49285" y="4479987"/>
                <a:ext cx="180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Neighbor 4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5" y="4479987"/>
                <a:ext cx="1800045" cy="369332"/>
              </a:xfrm>
              <a:prstGeom prst="rect">
                <a:avLst/>
              </a:prstGeom>
              <a:blipFill>
                <a:blip r:embed="rId9"/>
                <a:stretch>
                  <a:fillRect l="-305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14009" y="2514600"/>
                <a:ext cx="9061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Focal cell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09" y="2514600"/>
                <a:ext cx="906134" cy="923330"/>
              </a:xfrm>
              <a:prstGeom prst="rect">
                <a:avLst/>
              </a:prstGeom>
              <a:blipFill>
                <a:blip r:embed="rId10"/>
                <a:stretch>
                  <a:fillRect l="-6040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336971" y="2971800"/>
                <a:ext cx="595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>
                                  <a:latin typeface="Cambria Math"/>
                                </a:rPr>
                                <m:t>𝐬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971" y="2971800"/>
                <a:ext cx="5952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7184571" y="2514600"/>
            <a:ext cx="0" cy="198120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60171" y="381000"/>
            <a:ext cx="2209800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878537" y="10180"/>
                <a:ext cx="603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>
                                  <a:latin typeface="Cambria Math"/>
                                </a:rPr>
                                <m:t>𝐬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37" y="10180"/>
                <a:ext cx="6034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 flipV="1">
            <a:off x="97971" y="2514601"/>
            <a:ext cx="1" cy="1981199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97971" y="1915180"/>
                <a:ext cx="603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>
                                  <a:latin typeface="Cambria Math"/>
                                </a:rPr>
                                <m:t>𝐬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" y="1915180"/>
                <a:ext cx="60349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H="1" flipV="1">
            <a:off x="2460171" y="6685472"/>
            <a:ext cx="2220686" cy="2012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864823" y="6334780"/>
                <a:ext cx="6034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>
                                  <a:latin typeface="Cambria Math"/>
                                </a:rPr>
                                <m:t>𝐬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23" y="6334780"/>
                <a:ext cx="60349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980213" y="63082"/>
                <a:ext cx="38644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>
                                <a:latin typeface="Cambria Math"/>
                              </a:rPr>
                              <m:t>𝐬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: side lengths</a:t>
                </a:r>
              </a:p>
              <a:p>
                <a:pPr marL="457200" indent="-457200"/>
                <a:r>
                  <a:rPr lang="en-US" sz="2400" i="1" dirty="0" err="1"/>
                  <a:t>n</a:t>
                </a:r>
                <a:r>
                  <a:rPr lang="en-US" sz="2400" i="1" baseline="-25000" dirty="0" err="1" smtClean="0"/>
                  <a:t>i</a:t>
                </a:r>
                <a:r>
                  <a:rPr lang="en-US" sz="2400" dirty="0" smtClean="0"/>
                  <a:t>: Total number in cell </a:t>
                </a:r>
                <a:r>
                  <a:rPr lang="en-US" sz="2400" i="1" dirty="0"/>
                  <a:t>i</a:t>
                </a:r>
                <a:endParaRPr lang="en-US" sz="2400" dirty="0" smtClean="0"/>
              </a:p>
              <a:p>
                <a:pPr marL="457200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: Movement towards cell </a:t>
                </a:r>
                <a:r>
                  <a:rPr lang="en-US" sz="2400" i="1" dirty="0" err="1" smtClean="0"/>
                  <a:t>i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3" y="63082"/>
                <a:ext cx="3864429" cy="1200329"/>
              </a:xfrm>
              <a:prstGeom prst="rect">
                <a:avLst/>
              </a:prstGeom>
              <a:blipFill>
                <a:blip r:embed="rId15"/>
                <a:stretch>
                  <a:fillRect l="-2524" t="-8122" r="-1262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680857" y="4550395"/>
                <a:ext cx="4463143" cy="2245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/>
                                    </a:rPr>
                                    <m:t>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/>
                                    </a:rPr>
                                    <m:t>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/>
                                    </a:rPr>
                                    <m:t>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latin typeface="Cambria Math"/>
                                    </a:rPr>
                                    <m:t>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7" y="4550395"/>
                <a:ext cx="4463143" cy="224529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3546021" y="1613140"/>
            <a:ext cx="476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526971" y="774940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526971" y="1613140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060246" y="1613140"/>
            <a:ext cx="46672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937183" y="1613140"/>
            <a:ext cx="5467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774871" y="3588589"/>
            <a:ext cx="476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755821" y="2750389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755821" y="3588589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289096" y="3588589"/>
            <a:ext cx="46672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166033" y="3588589"/>
            <a:ext cx="5467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526971" y="5589917"/>
            <a:ext cx="476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507921" y="4751717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507921" y="5589917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041196" y="5589917"/>
            <a:ext cx="46672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918133" y="5589917"/>
            <a:ext cx="5467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258943" y="3605842"/>
            <a:ext cx="476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239893" y="2767642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239893" y="3605842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73168" y="3605842"/>
            <a:ext cx="46672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650105" y="3605842"/>
            <a:ext cx="5467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4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8600" y="1066800"/>
                <a:ext cx="8610600" cy="556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spcAft>
                    <a:spcPts val="1200"/>
                  </a:spcAft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en-US" dirty="0" smtClean="0"/>
                  <a:t> is a movement matrix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𝐝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/>
                            </a:rPr>
                            <m:t>𝐮</m:t>
                          </m:r>
                          <m:r>
                            <a:rPr lang="en-US" b="0" i="0">
                              <a:latin typeface="Cambria Math"/>
                              <a:ea typeface="Cambria Math"/>
                            </a:rPr>
                            <m:t>∇</m:t>
                          </m:r>
                          <m:r>
                            <a:rPr lang="en-US" b="1" i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i="0">
                              <a:latin typeface="Cambria Math"/>
                              <a:ea typeface="Cambria Math"/>
                            </a:rPr>
                            <m:t>∇</m:t>
                          </m:r>
                          <m:r>
                            <a:rPr lang="en-US" b="1" i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1" i="0">
                              <a:latin typeface="Cambria Math"/>
                              <a:ea typeface="Cambria Math"/>
                            </a:rPr>
                            <m:t>𝚺</m:t>
                          </m:r>
                          <m:r>
                            <a:rPr lang="en-US" b="0" i="0">
                              <a:latin typeface="Cambria Math"/>
                              <a:ea typeface="Cambria Math"/>
                            </a:rPr>
                            <m:t>∇</m:t>
                          </m:r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𝐝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𝐌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matexp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And using the Euler approximation with </a:t>
                </a:r>
                <a:r>
                  <a:rPr lang="el-GR" dirty="0" smtClean="0"/>
                  <a:t>Δ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𝐌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1" i="0">
                                  <a:latin typeface="Cambria Math"/>
                                  <a:ea typeface="Cambria Math"/>
                                </a:rPr>
                                <m:t>𝐈</m:t>
                              </m:r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b="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8610600" cy="5562600"/>
              </a:xfrm>
              <a:prstGeom prst="rect">
                <a:avLst/>
              </a:prstGeom>
              <a:blipFill>
                <a:blip r:embed="rId2"/>
                <a:stretch>
                  <a:fillRect l="-1629" t="-1314" r="-1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James.Thorson\Desktop\UW Hideaway\Collaborations\2015 -- spatial Gompertz with movement\MatrixExponential--Do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" y="26670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ames.Thorson\Desktop\UW Hideaway\Collaborations\2015 -- spatial Gompertz with movement\MatrixExponential--Compari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70" y="2667000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066800"/>
            <a:ext cx="86868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Euler approximation is sparse!</a:t>
            </a:r>
          </a:p>
          <a:p>
            <a:pPr lvl="1"/>
            <a:r>
              <a:rPr lang="en-US" dirty="0" smtClean="0"/>
              <a:t>Sparseness / accuracy scales with number of steps</a:t>
            </a:r>
            <a:endParaRPr lang="en-US" dirty="0"/>
          </a:p>
        </p:txBody>
      </p:sp>
      <p:pic>
        <p:nvPicPr>
          <p:cNvPr id="5125" name="Picture 5" descr="C:\Users\James.Thorson\Desktop\UW Hideaway\Collaborations\2015 -- spatial Gompertz with movement\MatrixExponential--Color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61" y="2667000"/>
            <a:ext cx="537482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separable computation</a:t>
            </a:r>
          </a:p>
          <a:p>
            <a:pPr lvl="1"/>
            <a:r>
              <a:rPr lang="en-US" dirty="0" smtClean="0"/>
              <a:t>200 triangles + 20 years = 5 min. on laptop</a:t>
            </a:r>
          </a:p>
          <a:p>
            <a:pPr lvl="1"/>
            <a:r>
              <a:rPr lang="en-US" dirty="0" smtClean="0"/>
              <a:t>Seems to recovery dynamics and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610634" y="3503720"/>
            <a:ext cx="173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 / True</a:t>
            </a:r>
            <a:endParaRPr lang="en-US" sz="2400" b="1" dirty="0"/>
          </a:p>
        </p:txBody>
      </p:sp>
      <p:pic>
        <p:nvPicPr>
          <p:cNvPr id="1026" name="Picture 2" descr="C:\Users\James.Thorson\Desktop\UW Hideaway\Collaborations\2015 -- spatial Gompertz with movement\2015-05-14-b\Rep=1\True_vs_Est--Densit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50"/>
          <a:stretch/>
        </p:blipFill>
        <p:spPr bwMode="auto">
          <a:xfrm>
            <a:off x="489855" y="2864897"/>
            <a:ext cx="8704106" cy="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ames.Thorson\Desktop\UW Hideaway\Collaborations\2015 -- spatial Gompertz with movement\2015-05-14-b\Rep=1\True_vs_Est--Densit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000"/>
          <a:stretch/>
        </p:blipFill>
        <p:spPr bwMode="auto">
          <a:xfrm>
            <a:off x="489855" y="3733800"/>
            <a:ext cx="8704106" cy="8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James.Thorson\Desktop\UW Hideaway\Collaborations\2015 -- spatial Gompertz with movement\2015-05-14-b\Rep=1\True_vs_Est--Densit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4" b="49338"/>
          <a:stretch/>
        </p:blipFill>
        <p:spPr bwMode="auto">
          <a:xfrm>
            <a:off x="489855" y="4963885"/>
            <a:ext cx="8704106" cy="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James.Thorson\Desktop\UW Hideaway\Collaborations\2015 -- spatial Gompertz with movement\2015-05-14-b\Rep=1\True_vs_Est--Densit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2"/>
          <a:stretch/>
        </p:blipFill>
        <p:spPr bwMode="auto">
          <a:xfrm>
            <a:off x="472551" y="5834743"/>
            <a:ext cx="8704106" cy="85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6200000">
            <a:off x="-590818" y="5592047"/>
            <a:ext cx="173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 / True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668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al-salmon-lg.jpg"/>
          <p:cNvPicPr>
            <a:picLocks noChangeAspect="1"/>
          </p:cNvPicPr>
          <p:nvPr/>
        </p:nvPicPr>
        <p:blipFill rotWithShape="1">
          <a:blip r:embed="rId3"/>
          <a:srcRect l="4577" t="14269" r="27809" b="1257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382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Community interactions and stability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3616" y="5943600"/>
            <a:ext cx="8686800" cy="838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b="0" i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Collaborators: Steve Munch and Doug Swain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65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l-salmon-lg.jpg"/>
          <p:cNvPicPr>
            <a:picLocks noChangeAspect="1"/>
          </p:cNvPicPr>
          <p:nvPr/>
        </p:nvPicPr>
        <p:blipFill rotWithShape="1">
          <a:blip r:embed="rId2"/>
          <a:srcRect l="4577" t="14269" r="27809" b="1257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81000" y="6273225"/>
            <a:ext cx="8534400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Hinke</a:t>
            </a:r>
            <a:r>
              <a:rPr lang="en-GB" sz="1600" dirty="0"/>
              <a:t>, </a:t>
            </a:r>
            <a:r>
              <a:rPr lang="en-GB" sz="1600" dirty="0" smtClean="0"/>
              <a:t>Kaplan</a:t>
            </a:r>
            <a:r>
              <a:rPr lang="en-GB" sz="1600" dirty="0"/>
              <a:t>, </a:t>
            </a:r>
            <a:r>
              <a:rPr lang="en-GB" sz="1600" dirty="0" smtClean="0"/>
              <a:t>Aydin</a:t>
            </a:r>
            <a:r>
              <a:rPr lang="en-GB" sz="1600" dirty="0"/>
              <a:t>, </a:t>
            </a:r>
            <a:r>
              <a:rPr lang="en-GB" sz="1600" dirty="0" smtClean="0"/>
              <a:t>Watters</a:t>
            </a:r>
            <a:r>
              <a:rPr lang="en-GB" sz="1600" dirty="0"/>
              <a:t>, </a:t>
            </a:r>
            <a:r>
              <a:rPr lang="en-GB" sz="1600" dirty="0" smtClean="0"/>
              <a:t>Olson</a:t>
            </a:r>
            <a:r>
              <a:rPr lang="en-GB" sz="1600" dirty="0"/>
              <a:t>, </a:t>
            </a:r>
            <a:r>
              <a:rPr lang="en-GB" sz="1600" dirty="0" smtClean="0"/>
              <a:t>and </a:t>
            </a:r>
            <a:r>
              <a:rPr lang="en-GB" sz="1600" dirty="0" err="1" smtClean="0"/>
              <a:t>Kitchell</a:t>
            </a:r>
            <a:r>
              <a:rPr lang="en-GB" sz="1600" dirty="0" smtClean="0"/>
              <a:t>. </a:t>
            </a:r>
            <a:r>
              <a:rPr lang="en-GB" sz="1600" dirty="0"/>
              <a:t>2004. Visualizing the food-web effects of fishing for tunas in the Pacific Ocean. Ecol. Soc. </a:t>
            </a:r>
            <a:r>
              <a:rPr lang="en-GB" sz="1600" b="1" dirty="0"/>
              <a:t>9</a:t>
            </a:r>
            <a:r>
              <a:rPr lang="en-GB" sz="1600" dirty="0"/>
              <a:t>(1): 10.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/>
          <a:stretch/>
        </p:blipFill>
        <p:spPr>
          <a:xfrm>
            <a:off x="609600" y="609600"/>
            <a:ext cx="7921947" cy="56636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0"/>
            <a:ext cx="8686800" cy="6096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Horrendograms</a:t>
            </a:r>
            <a:r>
              <a:rPr lang="en-US" dirty="0" smtClean="0"/>
              <a:t>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</a:t>
            </a:r>
          </a:p>
          <a:p>
            <a:pPr lvl="1" indent="-342900"/>
            <a:r>
              <a:rPr lang="en-US" dirty="0" smtClean="0"/>
              <a:t>Laplace approximation and separable computation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Four </a:t>
            </a:r>
            <a:r>
              <a:rPr lang="en-US" dirty="0" smtClean="0"/>
              <a:t>big-N problems</a:t>
            </a:r>
          </a:p>
          <a:p>
            <a:pPr lvl="1" indent="-342900"/>
            <a:r>
              <a:rPr lang="en-US" dirty="0" smtClean="0"/>
              <a:t>Spatial </a:t>
            </a:r>
            <a:r>
              <a:rPr lang="en-US" dirty="0" smtClean="0"/>
              <a:t>correlation matrices</a:t>
            </a:r>
            <a:endParaRPr lang="en-US" dirty="0" smtClean="0"/>
          </a:p>
          <a:p>
            <a:pPr lvl="1" indent="-342900"/>
            <a:r>
              <a:rPr lang="en-US" dirty="0" smtClean="0"/>
              <a:t>Covariance matrices</a:t>
            </a:r>
            <a:endParaRPr lang="en-US" dirty="0" smtClean="0"/>
          </a:p>
          <a:p>
            <a:pPr lvl="1" indent="-342900"/>
            <a:r>
              <a:rPr lang="en-US" dirty="0" smtClean="0"/>
              <a:t>Movement matrices</a:t>
            </a:r>
          </a:p>
          <a:p>
            <a:pPr lvl="1" indent="-342900"/>
            <a:r>
              <a:rPr lang="en-US" dirty="0" smtClean="0"/>
              <a:t>Interaction matrices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Uber-model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80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interactions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066800"/>
                <a:ext cx="5854467" cy="55626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600" b="1" dirty="0" smtClean="0"/>
                  <a:t>Community dynamics modeling</a:t>
                </a:r>
              </a:p>
              <a:p>
                <a:r>
                  <a:rPr lang="en-US" dirty="0" smtClean="0"/>
                  <a:t>Dynamical model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sSub>
                        <m:sSub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𝛚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/>
                              <a:ea typeface="Cambria Math"/>
                            </a:rPr>
                            <m:t>𝛆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Cambria Math"/>
                </a:endParaRPr>
              </a:p>
              <a:p>
                <a:pPr marL="800100" lvl="1"/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GB" sz="1900" dirty="0" smtClean="0"/>
                  <a:t> is the community-interaction matrix</a:t>
                </a:r>
                <a:endParaRPr lang="en-GB" sz="1900" dirty="0"/>
              </a:p>
              <a:p>
                <a:r>
                  <a:rPr lang="en-US" dirty="0" smtClean="0"/>
                  <a:t>Constraints</a:t>
                </a:r>
              </a:p>
              <a:p>
                <a:pPr marL="514350" lvl="1" indent="0">
                  <a:buNone/>
                </a:pPr>
                <a:r>
                  <a:rPr lang="en-US" dirty="0" smtClean="0"/>
                  <a:t>1.   Parsimony: </a:t>
                </a:r>
              </a:p>
              <a:p>
                <a:pPr marL="5143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 lvl="2"/>
                <a:r>
                  <a:rPr lang="en-US" dirty="0" smtClean="0"/>
                  <a:t>Where: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marL="971550" lvl="1" indent="-457200">
                  <a:buAutoNum type="arabicPeriod" startAt="2"/>
                </a:pPr>
                <a:r>
                  <a:rPr lang="en-US" dirty="0" smtClean="0"/>
                  <a:t>Stability:  </a:t>
                </a:r>
              </a:p>
              <a:p>
                <a:pPr marL="5143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GB" dirty="0" smtClean="0"/>
              </a:p>
              <a:p>
                <a:pPr lvl="2"/>
                <a:r>
                  <a:rPr lang="en-US" dirty="0"/>
                  <a:t>Where: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eigenvalues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914400" lvl="2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066800"/>
                <a:ext cx="5854467" cy="5562600"/>
              </a:xfrm>
              <a:blipFill>
                <a:blip r:embed="rId2"/>
                <a:stretch>
                  <a:fillRect l="-2706" t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66800"/>
            <a:ext cx="2608580" cy="54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interactions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066800"/>
                <a:ext cx="5854467" cy="55626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600" b="1" dirty="0" smtClean="0"/>
                  <a:t>Community dynamics modeling</a:t>
                </a:r>
              </a:p>
              <a:p>
                <a:r>
                  <a:rPr lang="en-US" dirty="0" smtClean="0"/>
                  <a:t>Dynamical model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sSub>
                        <m:sSub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𝛚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/>
                              <a:ea typeface="Cambria Math"/>
                            </a:rPr>
                            <m:t>𝛆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Cambria Math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Approach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b="1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 smtClean="0"/>
                  <a:t> maps species onto “co-integrating relations” (c.f. Granger)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GB" dirty="0" smtClean="0"/>
                  <a:t> is a response to </a:t>
                </a:r>
                <a:r>
                  <a:rPr lang="en-GB" dirty="0" err="1" smtClean="0"/>
                  <a:t>cointegration</a:t>
                </a:r>
                <a:r>
                  <a:rPr lang="en-GB" dirty="0" smtClean="0"/>
                  <a:t> relations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066800"/>
                <a:ext cx="5854467" cy="5562600"/>
              </a:xfrm>
              <a:blipFill>
                <a:blip r:embed="rId2"/>
                <a:stretch>
                  <a:fillRect l="-3122" t="-2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66800"/>
            <a:ext cx="2608580" cy="54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interactions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066800"/>
            <a:ext cx="47244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Simulation testing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Can estimate community matrix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Can identify rank</a:t>
            </a:r>
            <a:endParaRPr lang="en-GB" dirty="0"/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Users\James.Thorson\Desktop\Chile travel files\Collaborations\2015 -- spatial VAM\2016-01-29_spatial_v13_Simulated_4spp_4factors_2rw_logMeanDens=4_SD=0.01_NoOverdispersion\Estimated_Bp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1981200"/>
            <a:ext cx="4643788" cy="48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James.Thorson\Desktop\Chile travel files\Collaborations\2015 -- spatial VAM\2016-01-29_spatial_v13_Simulated_4spp_4factors_2rw_logMeanDens=4_SD=0.01_NoOverdispersion\Model_selec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4343400"/>
            <a:ext cx="4267200" cy="2484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1752600" y="4419600"/>
            <a:ext cx="0" cy="1905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401" y="3974068"/>
                <a:ext cx="426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Rank of community matrix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3974068"/>
                <a:ext cx="4267200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19602" y="1334869"/>
                <a:ext cx="46186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Community matrix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Estimated</a:t>
                </a:r>
                <a:r>
                  <a:rPr lang="en-US" dirty="0" smtClean="0"/>
                  <a:t> /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True</a:t>
                </a:r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2" y="1334869"/>
                <a:ext cx="461862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7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interactions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3232034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Case study </a:t>
            </a:r>
          </a:p>
          <a:p>
            <a:r>
              <a:rPr lang="en-US" sz="2600" dirty="0" smtClean="0"/>
              <a:t>Gulf of St. Lawrence</a:t>
            </a:r>
            <a:endParaRPr lang="en-US" sz="3600" dirty="0" smtClean="0"/>
          </a:p>
          <a:p>
            <a:r>
              <a:rPr lang="en-US" sz="2600" dirty="0" smtClean="0"/>
              <a:t>Grey seals increasing</a:t>
            </a:r>
          </a:p>
          <a:p>
            <a:r>
              <a:rPr lang="en-US" sz="2600" dirty="0" smtClean="0"/>
              <a:t>Fishes decreasing</a:t>
            </a:r>
          </a:p>
          <a:p>
            <a:pPr lvl="1"/>
            <a:r>
              <a:rPr lang="en-US" sz="2200" dirty="0" smtClean="0"/>
              <a:t>White hake have biggest decrease</a:t>
            </a:r>
          </a:p>
          <a:p>
            <a:pPr lvl="1"/>
            <a:r>
              <a:rPr lang="en-US" sz="2200" dirty="0" smtClean="0"/>
              <a:t>Atlantic cod decreasing near grey seal haul-outs</a:t>
            </a:r>
          </a:p>
          <a:p>
            <a:pPr marL="57150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Users\James.Thorson\Desktop\UW Hideaway\Collaborations\2015 -- spatial VAM\2016-03-23_spatial_v13_GSL_4spp_nx=100\eigencoint=3\Summary_Density_map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33" y="0"/>
            <a:ext cx="5715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6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interactions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128"/>
            <a:ext cx="3429000" cy="5633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Conclusions</a:t>
            </a:r>
          </a:p>
          <a:p>
            <a:r>
              <a:rPr lang="en-US" sz="2800" dirty="0" smtClean="0"/>
              <a:t>One density-independent axis</a:t>
            </a:r>
          </a:p>
          <a:p>
            <a:pPr lvl="1"/>
            <a:r>
              <a:rPr lang="en-US" sz="2400" dirty="0" smtClean="0"/>
              <a:t>Represents unregulated dynamics</a:t>
            </a:r>
          </a:p>
          <a:p>
            <a:pPr lvl="1"/>
            <a:r>
              <a:rPr lang="en-US" sz="2400" dirty="0" smtClean="0"/>
              <a:t>Increasing grey seals and decreasing fishes</a:t>
            </a:r>
          </a:p>
          <a:p>
            <a:pPr marL="57150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C:\Users\James.Thorson\Desktop\UW Hideaway\Collaborations\2015 -- spatial VAM\2016-03-23_spatial_v13_GSL_4spp_nx=100\eigencoint=3\eigen_B_p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71600"/>
            <a:ext cx="5486400" cy="5486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7600" y="996129"/>
                <a:ext cx="54864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Community matrix </a:t>
                </a:r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996129"/>
                <a:ext cx="54864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5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Uber-model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latin typeface="Cambria Math" panose="02040503050406030204" pitchFamily="18" charset="0"/>
                  </a:rPr>
                  <a:t>Umbrella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𝐌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𝛚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/>
                              <a:ea typeface="Cambria Math"/>
                            </a:rPr>
                            <m:t>𝛆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mbria Math"/>
                </a:endParaRPr>
              </a:p>
              <a:p>
                <a:r>
                  <a:rPr lang="en-US" dirty="0" smtClean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vec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is estimated density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/>
                                <a:ea typeface="Cambria Math"/>
                              </a:rPr>
                              <m:t>𝐈</m:t>
                            </m:r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 smtClean="0"/>
                  <a:t> is the instantaneous movement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 smtClean="0"/>
                  <a:t> is a “conservation” transformation</a:t>
                </a:r>
              </a:p>
              <a:p>
                <a:pPr lvl="2"/>
                <a:r>
                  <a:rPr lang="en-US" dirty="0" smtClean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, then abundance is conserved</a:t>
                </a:r>
              </a:p>
              <a:p>
                <a:pPr lvl="2"/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then log-abundance is conserved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1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68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Uber-model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Potential advancements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Variational</a:t>
            </a:r>
            <a:r>
              <a:rPr lang="en-US" dirty="0" smtClean="0"/>
              <a:t> Bayes</a:t>
            </a:r>
          </a:p>
          <a:p>
            <a:pPr lvl="1" indent="-342900"/>
            <a:r>
              <a:rPr lang="en-US" dirty="0" smtClean="0"/>
              <a:t>Uses </a:t>
            </a:r>
            <a:r>
              <a:rPr lang="en-US" dirty="0" err="1" smtClean="0"/>
              <a:t>Cholesky</a:t>
            </a:r>
            <a:r>
              <a:rPr lang="en-US" dirty="0" smtClean="0"/>
              <a:t> of random effects to generate “</a:t>
            </a:r>
            <a:r>
              <a:rPr lang="en-US" dirty="0" err="1" smtClean="0"/>
              <a:t>variational</a:t>
            </a:r>
            <a:r>
              <a:rPr lang="en-US" dirty="0" smtClean="0"/>
              <a:t> parameters”</a:t>
            </a:r>
          </a:p>
          <a:p>
            <a:pPr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2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Separable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Separability</a:t>
                </a:r>
              </a:p>
              <a:p>
                <a:pPr lvl="1"/>
                <a:r>
                  <a:rPr lang="en-US" dirty="0" smtClean="0"/>
                  <a:t>Most important concept for implementing spatio-temporal models!</a:t>
                </a:r>
              </a:p>
              <a:p>
                <a:r>
                  <a:rPr lang="en-US" dirty="0" smtClean="0"/>
                  <a:t>Definition of marginal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 smtClean="0"/>
                  <a:t>Where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Pr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/>
                            </a:rPr>
                            <m:t>Pr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 smtClean="0"/>
              </a:p>
              <a:p>
                <a:r>
                  <a:rPr lang="en-US" dirty="0" smtClean="0"/>
                  <a:t>Separable – </a:t>
                </a:r>
                <a:r>
                  <a:rPr lang="en-US" i="1" dirty="0" smtClean="0"/>
                  <a:t>Joint integral can be factored into smaller integrals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E.g.: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  <a:ea typeface="Cambria Math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 smtClean="0"/>
                  <a:t>Replaces 1 big integral with N small integrals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0" t="-1641" r="-542" b="-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Separable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Separability</a:t>
                </a:r>
              </a:p>
              <a:p>
                <a:pPr lvl="1"/>
                <a:r>
                  <a:rPr lang="en-US" dirty="0" smtClean="0"/>
                  <a:t>Most important concept for implementing spatio-temporal models!</a:t>
                </a:r>
              </a:p>
              <a:p>
                <a:r>
                  <a:rPr lang="en-US" dirty="0" smtClean="0"/>
                  <a:t>Laplace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)∝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  <a:ea typeface="Cambria Math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𝐇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/>
                                </a:rPr>
                                <m:t>|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 smtClean="0"/>
                  <a:t>Where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/>
                        </a:rPr>
                        <m:t>𝐇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 smtClean="0"/>
              </a:p>
              <a:p>
                <a:r>
                  <a:rPr lang="en-US" dirty="0" smtClean="0"/>
                  <a:t>Separable – </a:t>
                </a:r>
                <a:r>
                  <a:rPr lang="en-US" i="1" dirty="0" smtClean="0"/>
                  <a:t>Joint Hessian can be factored into a sparse Hessian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E.g.: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 smtClean="0"/>
                  <a:t>For many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pairs</a:t>
                </a:r>
                <a:endParaRPr lang="en-GB" dirty="0" smtClean="0"/>
              </a:p>
              <a:p>
                <a:pPr lvl="1"/>
                <a:r>
                  <a:rPr lang="en-US" dirty="0" smtClean="0"/>
                  <a:t>Replaces “dense” determinant with “sparse” determinant calculation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0" t="-1641" r="-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6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Spatial </a:t>
            </a:r>
            <a:r>
              <a:rPr lang="en-GB" dirty="0" smtClean="0"/>
              <a:t>Correlation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4374748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Four sparse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2D autoregressive process</a:t>
            </a:r>
          </a:p>
          <a:p>
            <a:pPr lvl="1" indent="-342900"/>
            <a:r>
              <a:rPr lang="en-US" sz="2000" dirty="0" smtClean="0"/>
              <a:t>Kroenecker product of each dimension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Local Conditional Autoregressive (LCAR)</a:t>
            </a:r>
          </a:p>
          <a:p>
            <a:pPr lvl="1" indent="-342900"/>
            <a:r>
              <a:rPr lang="en-US" sz="2000" dirty="0" smtClean="0"/>
              <a:t>Areal model with irregular shapes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SPDE approximation</a:t>
            </a:r>
          </a:p>
          <a:p>
            <a:pPr lvl="1" indent="-342900"/>
            <a:r>
              <a:rPr lang="en-US" sz="2000" dirty="0" smtClean="0"/>
              <a:t>Point-process model</a:t>
            </a:r>
          </a:p>
          <a:p>
            <a:pPr lvl="1" indent="-342900"/>
            <a:r>
              <a:rPr lang="en-US" sz="2000" dirty="0" smtClean="0"/>
              <a:t>Geometric or nonstationary anisotropy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Network correlations</a:t>
            </a:r>
          </a:p>
          <a:p>
            <a:pPr lvl="1"/>
            <a:r>
              <a:rPr lang="en-US" sz="2000" dirty="0" smtClean="0"/>
              <a:t>Ornstein-</a:t>
            </a:r>
            <a:r>
              <a:rPr lang="en-US" sz="2000" dirty="0" err="1" smtClean="0"/>
              <a:t>Uhlenbeck</a:t>
            </a:r>
            <a:r>
              <a:rPr lang="en-US" sz="2000" dirty="0" smtClean="0"/>
              <a:t> process on an acyclic graph</a:t>
            </a:r>
          </a:p>
          <a:p>
            <a:pPr lvl="1"/>
            <a:r>
              <a:rPr lang="en-US" sz="2000" dirty="0" smtClean="0"/>
              <a:t>Stream or phylogenetic networks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2" t="-130"/>
          <a:stretch/>
        </p:blipFill>
        <p:spPr>
          <a:xfrm>
            <a:off x="4450948" y="885710"/>
            <a:ext cx="4616852" cy="46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decomposition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… and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 smtClean="0"/>
                  <a:t> is the association of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on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dirty="0" smtClean="0"/>
              </a:p>
              <a:p>
                <a:r>
                  <a:rPr lang="en-US" dirty="0" smtClean="0"/>
                  <a:t>… then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0" t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46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F4530-C0A9-489F-AD78-78B1E4B1E7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 descr="Persistent highs and lows worldwide, integrated from January to Jul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" y="536109"/>
            <a:ext cx="897308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5870109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Remote Sensing Tutorial (http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://fas.org/irp/imint/docs/rst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0"/>
            <a:ext cx="86868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Movement math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29" y="6239441"/>
            <a:ext cx="9058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Thorson, J.T., </a:t>
            </a:r>
            <a:r>
              <a:rPr lang="en-GB" sz="1600" dirty="0" err="1"/>
              <a:t>Jannot</a:t>
            </a:r>
            <a:r>
              <a:rPr lang="en-GB" sz="1600" dirty="0"/>
              <a:t>, J.E., and Somers, K. In press. Using spatio-temporal models of population growth and movement to monitor overlap between human impacts and population density. J. Appl. Ecol</a:t>
            </a:r>
            <a:r>
              <a:rPr lang="en-GB" sz="1600" dirty="0" smtClean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69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Different forms of movement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86" y="1845329"/>
            <a:ext cx="6717560" cy="49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71" y="1463040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movement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29345" y="1475997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Rail car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693919" y="1475997"/>
            <a:ext cx="189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Partial migration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591993" y="1475997"/>
            <a:ext cx="189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1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Different forms of movement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𝐌𝐛</m:t>
                      </m:r>
                    </m:oMath>
                  </m:oMathPara>
                </a14:m>
                <a:endParaRPr lang="en-GB" b="1" dirty="0" smtClean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 smtClean="0"/>
                  <a:t>M       = </a:t>
                </a:r>
                <a:endParaRPr lang="en-GB" b="1" dirty="0" smtClean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4" t="-1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14"/>
          <a:stretch/>
        </p:blipFill>
        <p:spPr>
          <a:xfrm>
            <a:off x="7763213" y="1752600"/>
            <a:ext cx="1006716" cy="49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2197" y="1370311"/>
            <a:ext cx="169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movement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56263" y="1836420"/>
          <a:ext cx="5583380" cy="47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676">
                  <a:extLst>
                    <a:ext uri="{9D8B030D-6E8A-4147-A177-3AD203B41FA5}">
                      <a16:colId xmlns:a16="http://schemas.microsoft.com/office/drawing/2014/main" val="1280675282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3175575956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451617241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3561794849"/>
                    </a:ext>
                  </a:extLst>
                </a:gridCol>
                <a:gridCol w="1116676">
                  <a:extLst>
                    <a:ext uri="{9D8B030D-6E8A-4147-A177-3AD203B41FA5}">
                      <a16:colId xmlns:a16="http://schemas.microsoft.com/office/drawing/2014/main" val="210061226"/>
                    </a:ext>
                  </a:extLst>
                </a:gridCol>
              </a:tblGrid>
              <a:tr h="95376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73241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284672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01753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35952"/>
                  </a:ext>
                </a:extLst>
              </a:tr>
              <a:tr h="953766"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3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3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2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536</Words>
  <Application>Microsoft Office PowerPoint</Application>
  <PresentationFormat>On-screen Show (4:3)</PresentationFormat>
  <Paragraphs>220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1_Office Theme</vt:lpstr>
      <vt:lpstr>Office Theme</vt:lpstr>
      <vt:lpstr>Advancements in spatio-temporal models in TMB</vt:lpstr>
      <vt:lpstr>Outline</vt:lpstr>
      <vt:lpstr>Review: Separable computation</vt:lpstr>
      <vt:lpstr>Review: Separable computation</vt:lpstr>
      <vt:lpstr>Spatial Correlation</vt:lpstr>
      <vt:lpstr>Factor decomposition</vt:lpstr>
      <vt:lpstr>PowerPoint Presentation</vt:lpstr>
      <vt:lpstr>Movement</vt:lpstr>
      <vt:lpstr>PowerPoint Presentation</vt:lpstr>
      <vt:lpstr>PowerPoint Presentation</vt:lpstr>
      <vt:lpstr>Movement</vt:lpstr>
      <vt:lpstr>Movement</vt:lpstr>
      <vt:lpstr>PowerPoint Presentation</vt:lpstr>
      <vt:lpstr>PowerPoint Presentation</vt:lpstr>
      <vt:lpstr>Movement</vt:lpstr>
      <vt:lpstr>Movement</vt:lpstr>
      <vt:lpstr>Movement</vt:lpstr>
      <vt:lpstr>Community interactions and stability</vt:lpstr>
      <vt:lpstr>PowerPoint Presentation</vt:lpstr>
      <vt:lpstr>Community interactions</vt:lpstr>
      <vt:lpstr>Community interactions</vt:lpstr>
      <vt:lpstr>Community interactions</vt:lpstr>
      <vt:lpstr>Community interactions</vt:lpstr>
      <vt:lpstr>Community interactions</vt:lpstr>
      <vt:lpstr>Uber-model</vt:lpstr>
      <vt:lpstr>Uber-model</vt:lpstr>
    </vt:vector>
  </TitlesOfParts>
  <Company>NWFSC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 Likelihoods and linear models</dc:title>
  <dc:creator>Thorson, James</dc:creator>
  <cp:lastModifiedBy>Thorson, James</cp:lastModifiedBy>
  <cp:revision>100</cp:revision>
  <dcterms:created xsi:type="dcterms:W3CDTF">2015-12-08T21:28:56Z</dcterms:created>
  <dcterms:modified xsi:type="dcterms:W3CDTF">2016-06-20T16:40:21Z</dcterms:modified>
</cp:coreProperties>
</file>